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350" r:id="rId5"/>
    <p:sldId id="424" r:id="rId6"/>
    <p:sldId id="423" r:id="rId7"/>
    <p:sldId id="372" r:id="rId8"/>
    <p:sldId id="379" r:id="rId9"/>
    <p:sldId id="391" r:id="rId10"/>
    <p:sldId id="387" r:id="rId11"/>
    <p:sldId id="425" r:id="rId12"/>
    <p:sldId id="418" r:id="rId13"/>
    <p:sldId id="421" r:id="rId14"/>
    <p:sldId id="382" r:id="rId15"/>
    <p:sldId id="409" r:id="rId16"/>
    <p:sldId id="394" r:id="rId17"/>
    <p:sldId id="407" r:id="rId18"/>
    <p:sldId id="426" r:id="rId19"/>
    <p:sldId id="375" r:id="rId20"/>
    <p:sldId id="361" r:id="rId21"/>
    <p:sldId id="410" r:id="rId22"/>
    <p:sldId id="408" r:id="rId23"/>
    <p:sldId id="381" r:id="rId24"/>
    <p:sldId id="386" r:id="rId25"/>
    <p:sldId id="383" r:id="rId26"/>
    <p:sldId id="374" r:id="rId27"/>
    <p:sldId id="3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07A"/>
    <a:srgbClr val="4495A2"/>
    <a:srgbClr val="7CA655"/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6327" autoAdjust="0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0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43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0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7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8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8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8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1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4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7054" y="758752"/>
            <a:ext cx="5491571" cy="28714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7055" y="4549553"/>
            <a:ext cx="5491570" cy="160618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1475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185427"/>
            <a:ext cx="4827178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185427"/>
            <a:ext cx="4764829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19553"/>
            <a:ext cx="10259471" cy="137037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2500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69372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017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1E69DAA-34F6-FC8E-3187-DACC516CCFB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60385"/>
            <a:ext cx="10274324" cy="13295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55" y="3841846"/>
            <a:ext cx="4838700" cy="7700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64927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5017901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647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647" y="3841846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1AB775-D834-FE78-61E7-1D421831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100" y="398440"/>
            <a:ext cx="4903377" cy="238608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6100" y="3591098"/>
            <a:ext cx="4903377" cy="15069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96100" y="5155853"/>
            <a:ext cx="4914900" cy="806659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2455"/>
            <a:ext cx="7532276" cy="13474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046306"/>
            <a:ext cx="2133600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2639004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046306"/>
            <a:ext cx="2128157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2639004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359309"/>
            <a:ext cx="2133600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500" y="4925112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359309"/>
            <a:ext cx="2128157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3042" y="4925112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359309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054" y="4925112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2F3846-3FA1-A704-DD1C-4F4EDD8F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2713"/>
            <a:ext cx="4572001" cy="2286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2810201"/>
            <a:ext cx="4572001" cy="256032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A569B5-C0E0-B13D-812D-D5FA9779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80543"/>
          </a:xfrm>
        </p:spPr>
        <p:txBody>
          <a:bodyPr tIns="1828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9D7C82-45D3-B736-77A1-FE479F1AD0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7154721 w 12191998"/>
              <a:gd name="connsiteY0" fmla="*/ 3951843 h 6858000"/>
              <a:gd name="connsiteX1" fmla="*/ 7154721 w 12191998"/>
              <a:gd name="connsiteY1" fmla="*/ 4052427 h 6858000"/>
              <a:gd name="connsiteX2" fmla="*/ 9288321 w 12191998"/>
              <a:gd name="connsiteY2" fmla="*/ 4052427 h 6858000"/>
              <a:gd name="connsiteX3" fmla="*/ 9288321 w 12191998"/>
              <a:gd name="connsiteY3" fmla="*/ 3951843 h 6858000"/>
              <a:gd name="connsiteX4" fmla="*/ 0 w 12191998"/>
              <a:gd name="connsiteY4" fmla="*/ 0 h 6858000"/>
              <a:gd name="connsiteX5" fmla="*/ 12191998 w 12191998"/>
              <a:gd name="connsiteY5" fmla="*/ 0 h 6858000"/>
              <a:gd name="connsiteX6" fmla="*/ 12191998 w 12191998"/>
              <a:gd name="connsiteY6" fmla="*/ 6858000 h 6858000"/>
              <a:gd name="connsiteX7" fmla="*/ 0 w 1219199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6858000">
                <a:moveTo>
                  <a:pt x="7154721" y="3951843"/>
                </a:moveTo>
                <a:lnTo>
                  <a:pt x="7154721" y="4052427"/>
                </a:lnTo>
                <a:lnTo>
                  <a:pt x="9288321" y="4052427"/>
                </a:lnTo>
                <a:lnTo>
                  <a:pt x="9288321" y="395184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tIns="27432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3943" y="2092817"/>
            <a:ext cx="4941477" cy="156348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476-3924-7E52-1A9D-0E0424695B24}"/>
              </a:ext>
            </a:extLst>
          </p:cNvPr>
          <p:cNvSpPr/>
          <p:nvPr userDrawn="1"/>
        </p:nvSpPr>
        <p:spPr>
          <a:xfrm>
            <a:off x="7154721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1169"/>
            <a:ext cx="10352810" cy="128875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404C10-744B-3A30-6A97-DEF88914A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10313"/>
            <a:ext cx="10287000" cy="127961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A8E389-98BB-3534-2651-FEF1E37EB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00165"/>
          </a:xfrm>
          <a:prstGeom prst="rect">
            <a:avLst/>
          </a:prstGeom>
          <a:noFill/>
        </p:spPr>
        <p:txBody>
          <a:bodyPr wrap="square" tIns="457200" bIns="0" rtlCol="0" anchor="b" anchorCtr="0">
            <a:no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151023"/>
            <a:ext cx="10275477" cy="13389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823250"/>
            <a:ext cx="2133600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5339379"/>
            <a:ext cx="2133600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823250"/>
            <a:ext cx="2128157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042" y="5339379"/>
            <a:ext cx="2128157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0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2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EE3F78-D640-47E6-F461-2CF028EAD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5247"/>
            <a:ext cx="10169152" cy="128467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C5F14A-2BEC-E1E4-FD6D-B181CD59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880A90-B623-9EE5-4DA9-78236E30ED48}"/>
              </a:ext>
            </a:extLst>
          </p:cNvPr>
          <p:cNvSpPr/>
          <p:nvPr/>
        </p:nvSpPr>
        <p:spPr>
          <a:xfrm>
            <a:off x="6226629" y="3686629"/>
            <a:ext cx="2409371" cy="89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colorful lines&#10;&#10;Description automatically generated">
            <a:extLst>
              <a:ext uri="{FF2B5EF4-FFF2-40B4-BE49-F238E27FC236}">
                <a16:creationId xmlns:a16="http://schemas.microsoft.com/office/drawing/2014/main" id="{8E1D2EEC-1882-4C75-C17C-158D9C17B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21948" r="14956" b="21884"/>
          <a:stretch/>
        </p:blipFill>
        <p:spPr>
          <a:xfrm>
            <a:off x="8461828" y="4727363"/>
            <a:ext cx="3570514" cy="2130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530" y="2151077"/>
            <a:ext cx="7569757" cy="213063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Predicting Diabetes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AI Bootcamp Project 2 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March 4, 2024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1404F15-49ED-9125-DF74-57CC88D3C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91200" y="1914055"/>
            <a:ext cx="4838700" cy="437895"/>
          </a:xfrm>
        </p:spPr>
        <p:txBody>
          <a:bodyPr/>
          <a:lstStyle/>
          <a:p>
            <a:r>
              <a:rPr lang="en-US" sz="2400" dirty="0"/>
              <a:t>34 Final Feature Selections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7EEFCC-6DBE-070C-5898-61B03FC1E9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1200" y="2470976"/>
            <a:ext cx="5651410" cy="39468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You Been Told You Have Diabetes…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Blood 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Cholesterol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BMI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Smoking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Chronic Health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Physical 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Diet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Etc.</a:t>
            </a:r>
          </a:p>
          <a:p>
            <a:endParaRPr 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EDD3432-E18C-9656-0283-FE873C179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" y="4591714"/>
            <a:ext cx="4838700" cy="315915"/>
          </a:xfrm>
        </p:spPr>
        <p:txBody>
          <a:bodyPr/>
          <a:lstStyle/>
          <a:p>
            <a:r>
              <a:rPr lang="en-US" sz="2400" dirty="0"/>
              <a:t>Final Data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D56F7582-1F9D-2D03-C11D-88CEF4AF86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500" y="5148817"/>
            <a:ext cx="4838700" cy="7053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208,156 Have Diabetes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38,816 No/Do Not Know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BF27925-548D-D490-4C18-67505D8D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5606" y="2470976"/>
            <a:ext cx="4093028" cy="16936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440,000 US Respondents Representing all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330 Self Reported Health Questions</a:t>
            </a:r>
          </a:p>
          <a:p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9DC2-FDFB-C372-80B8-A8D9A327D50D}"/>
              </a:ext>
            </a:extLst>
          </p:cNvPr>
          <p:cNvSpPr/>
          <p:nvPr/>
        </p:nvSpPr>
        <p:spPr>
          <a:xfrm>
            <a:off x="945606" y="1714500"/>
            <a:ext cx="2287451" cy="463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E4B473-D624-D765-D125-820AF22BA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1914055"/>
            <a:ext cx="4093029" cy="435602"/>
          </a:xfrm>
        </p:spPr>
        <p:txBody>
          <a:bodyPr/>
          <a:lstStyle/>
          <a:p>
            <a:r>
              <a:rPr lang="en-US" sz="2400" dirty="0"/>
              <a:t>Starting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87B02E7-A04A-0868-C215-6F3130B6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64" y="-109462"/>
            <a:ext cx="10259471" cy="1370373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Data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91259-5ED5-D0E9-2F22-19B8FA66B969}"/>
              </a:ext>
            </a:extLst>
          </p:cNvPr>
          <p:cNvSpPr/>
          <p:nvPr/>
        </p:nvSpPr>
        <p:spPr>
          <a:xfrm flipV="1">
            <a:off x="661464" y="1250687"/>
            <a:ext cx="2628263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2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ACC9E6-9B9F-F2AA-3340-B1566F7C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7" y="214502"/>
            <a:ext cx="9728919" cy="671986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Data Exploration - Entire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3859E-1282-0C17-DF8D-00E8FDB02C85}"/>
              </a:ext>
            </a:extLst>
          </p:cNvPr>
          <p:cNvSpPr txBox="1"/>
          <p:nvPr/>
        </p:nvSpPr>
        <p:spPr>
          <a:xfrm>
            <a:off x="9967686" y="6489609"/>
            <a:ext cx="2969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4F497D5-170A-CEF1-04B5-259736C4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8" y="1467059"/>
            <a:ext cx="5272838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1" name="Picture 10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050348E-91C3-05EB-7E64-78B27744B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6" y="1467059"/>
            <a:ext cx="4476994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</p:spTree>
    <p:extLst>
      <p:ext uri="{BB962C8B-B14F-4D97-AF65-F5344CB8AC3E}">
        <p14:creationId xmlns:p14="http://schemas.microsoft.com/office/powerpoint/2010/main" val="2480038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7B632-7249-A5CB-44B7-25A7BC4F4CD3}"/>
              </a:ext>
            </a:extLst>
          </p:cNvPr>
          <p:cNvSpPr txBox="1"/>
          <p:nvPr/>
        </p:nvSpPr>
        <p:spPr>
          <a:xfrm>
            <a:off x="3294118" y="5557211"/>
            <a:ext cx="47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Imbalanced Data!!!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7" y="54432"/>
            <a:ext cx="9545446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Data Exploration – Entire Dataset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2380343" y="1415811"/>
            <a:ext cx="5876052" cy="4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2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sease&#10;&#10;Description automatically generated with medium confidence">
            <a:extLst>
              <a:ext uri="{FF2B5EF4-FFF2-40B4-BE49-F238E27FC236}">
                <a16:creationId xmlns:a16="http://schemas.microsoft.com/office/drawing/2014/main" id="{17199099-EF79-220F-8708-F10E7ECFF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09" y="1213146"/>
            <a:ext cx="6138981" cy="5275522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65" y="297793"/>
            <a:ext cx="9789249" cy="46734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Data Visualization – Feature Correlation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404802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4" y="403341"/>
            <a:ext cx="8706120" cy="46734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Data Visualization - Correlations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14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3" name="Picture 2" descr="A graph of blood sugar level&#10;&#10;Description automatically generated with medium confidence">
            <a:extLst>
              <a:ext uri="{FF2B5EF4-FFF2-40B4-BE49-F238E27FC236}">
                <a16:creationId xmlns:a16="http://schemas.microsoft.com/office/drawing/2014/main" id="{DF07399F-CA26-F128-33A3-3B64F75FC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9" y="2229322"/>
            <a:ext cx="4536082" cy="27041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CC975FA-086D-974F-4CF4-5A7979FAB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1452448"/>
            <a:ext cx="2672712" cy="4634631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B4DFD22-1351-3E66-28B8-DD8875CDB0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0"/>
          <a:stretch/>
        </p:blipFill>
        <p:spPr>
          <a:xfrm>
            <a:off x="8011886" y="1796612"/>
            <a:ext cx="3685411" cy="3946304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F80AB-1522-A2B5-F865-33BFE3B6C0EE}"/>
              </a:ext>
            </a:extLst>
          </p:cNvPr>
          <p:cNvSpPr txBox="1"/>
          <p:nvPr/>
        </p:nvSpPr>
        <p:spPr>
          <a:xfrm>
            <a:off x="4513944" y="994925"/>
            <a:ext cx="57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CINDY&lt; I WILL WORK ON THE VIUSALS ON THIS SLIDE</a:t>
            </a:r>
          </a:p>
        </p:txBody>
      </p:sp>
    </p:spTree>
    <p:extLst>
      <p:ext uri="{BB962C8B-B14F-4D97-AF65-F5344CB8AC3E}">
        <p14:creationId xmlns:p14="http://schemas.microsoft.com/office/powerpoint/2010/main" val="86647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dirty="0">
                <a:solidFill>
                  <a:schemeClr val="tx1"/>
                </a:solidFill>
              </a:rPr>
              <a:t>Workflow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466114" y="3771901"/>
            <a:ext cx="5725467" cy="53258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>
                <a:solidFill>
                  <a:schemeClr val="tx1"/>
                </a:solidFill>
              </a:rPr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3150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27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02765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2" y="410505"/>
            <a:ext cx="8604047" cy="1497573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Multiclass Logistic Regression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AAF3E9-967B-1982-5F16-0FD7C35A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" b="3622"/>
          <a:stretch/>
        </p:blipFill>
        <p:spPr>
          <a:xfrm>
            <a:off x="6251832" y="1806328"/>
            <a:ext cx="5423333" cy="38788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1A9B8A-6608-6777-6A3B-A4D98A40A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"/>
          <a:stretch/>
        </p:blipFill>
        <p:spPr>
          <a:xfrm>
            <a:off x="632792" y="1806328"/>
            <a:ext cx="5115144" cy="387885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F0532-FF8D-B8A5-7E88-DAC03EA4912B}"/>
              </a:ext>
            </a:extLst>
          </p:cNvPr>
          <p:cNvSpPr txBox="1"/>
          <p:nvPr/>
        </p:nvSpPr>
        <p:spPr>
          <a:xfrm>
            <a:off x="9666514" y="6372554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382409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18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7" y="54432"/>
            <a:ext cx="9369460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Exploring Multiclass versus Binary 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625093" y="1575322"/>
            <a:ext cx="4483306" cy="3072042"/>
          </a:xfrm>
          <a:prstGeom prst="rect">
            <a:avLst/>
          </a:prstGeom>
        </p:spPr>
      </p:pic>
      <p:pic>
        <p:nvPicPr>
          <p:cNvPr id="5" name="Picture 4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4369315-A4FF-5666-17D4-28AAF2FC6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9"/>
          <a:stretch/>
        </p:blipFill>
        <p:spPr>
          <a:xfrm>
            <a:off x="5734751" y="1661647"/>
            <a:ext cx="4483306" cy="28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27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19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901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B9FEEAD-FC60-96B4-56B9-380260DB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704" y="3057082"/>
            <a:ext cx="7132320" cy="3289971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AD9B84DC-25B5-9C45-C591-5EDF0AA51BB4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4256203" y="2237015"/>
            <a:ext cx="4038827" cy="4110038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Executive Summary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Resources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Data Collection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Workflow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Model Optimization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Findings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A2F9E6-6945-3C13-6D63-6ECA55DD9A6B}"/>
              </a:ext>
            </a:extLst>
          </p:cNvPr>
          <p:cNvSpPr/>
          <p:nvPr/>
        </p:nvSpPr>
        <p:spPr>
          <a:xfrm>
            <a:off x="849086" y="1077686"/>
            <a:ext cx="1567543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1" y="82713"/>
            <a:ext cx="9191690" cy="1796329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Binary Logistic Regression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895AB4-B9F9-95BE-32C2-28F596784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" r="5621" b="3750"/>
          <a:stretch/>
        </p:blipFill>
        <p:spPr>
          <a:xfrm>
            <a:off x="628171" y="1969477"/>
            <a:ext cx="5353815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D91B5A-2449-F100-B02F-E458760B1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" b="6476"/>
          <a:stretch/>
        </p:blipFill>
        <p:spPr>
          <a:xfrm>
            <a:off x="6317838" y="1969477"/>
            <a:ext cx="5618333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A829F-7B5B-AF3C-3AF0-0C6DD1444066}"/>
              </a:ext>
            </a:extLst>
          </p:cNvPr>
          <p:cNvSpPr txBox="1"/>
          <p:nvPr/>
        </p:nvSpPr>
        <p:spPr>
          <a:xfrm>
            <a:off x="9608457" y="6405955"/>
            <a:ext cx="286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20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82252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68" y="3429000"/>
            <a:ext cx="10149833" cy="1413679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Optimization Strategy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Recall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Grid Search CV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6690A5-5E6B-D3F3-1A52-9495FD90B715}"/>
              </a:ext>
            </a:extLst>
          </p:cNvPr>
          <p:cNvSpPr/>
          <p:nvPr/>
        </p:nvSpPr>
        <p:spPr>
          <a:xfrm>
            <a:off x="926407" y="523494"/>
            <a:ext cx="8069295" cy="520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53C0A-46E4-C9BA-6B58-876EEAD2BF48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CCC5A-8D12-2A83-591F-3486D52EFDE1}"/>
              </a:ext>
            </a:extLst>
          </p:cNvPr>
          <p:cNvSpPr/>
          <p:nvPr/>
        </p:nvSpPr>
        <p:spPr>
          <a:xfrm>
            <a:off x="5979886" y="1640114"/>
            <a:ext cx="3015816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7575C-6D6F-E16E-DE45-B93C5AD09FE3}"/>
              </a:ext>
            </a:extLst>
          </p:cNvPr>
          <p:cNvSpPr/>
          <p:nvPr/>
        </p:nvSpPr>
        <p:spPr>
          <a:xfrm>
            <a:off x="653143" y="1524000"/>
            <a:ext cx="3381828" cy="798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negative and false negatives&#10;&#10;Description automatically generated">
            <a:extLst>
              <a:ext uri="{FF2B5EF4-FFF2-40B4-BE49-F238E27FC236}">
                <a16:creationId xmlns:a16="http://schemas.microsoft.com/office/drawing/2014/main" id="{2E8B922C-2FA4-079B-A1F6-250DFAF9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08" y="1231378"/>
            <a:ext cx="2707388" cy="27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1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88D9F08B-207A-3542-C540-6FC845D3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9" y="1627414"/>
            <a:ext cx="8739956" cy="3975100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43" y="497092"/>
            <a:ext cx="8431768" cy="1316334"/>
          </a:xfrm>
        </p:spPr>
        <p:txBody>
          <a:bodyPr anchor="b"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Gradient Booster Classifier</a:t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Our Best Model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E3B57-867D-6C20-90C4-971DA377F74A}"/>
              </a:ext>
            </a:extLst>
          </p:cNvPr>
          <p:cNvSpPr/>
          <p:nvPr/>
        </p:nvSpPr>
        <p:spPr>
          <a:xfrm>
            <a:off x="5326742" y="3339192"/>
            <a:ext cx="1030515" cy="390979"/>
          </a:xfrm>
          <a:prstGeom prst="rect">
            <a:avLst/>
          </a:prstGeom>
          <a:noFill/>
          <a:ln w="38100"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64EA2-A026-D6A0-6663-FB8187A6BDF4}"/>
              </a:ext>
            </a:extLst>
          </p:cNvPr>
          <p:cNvSpPr txBox="1"/>
          <p:nvPr/>
        </p:nvSpPr>
        <p:spPr>
          <a:xfrm>
            <a:off x="10000343" y="6488668"/>
            <a:ext cx="243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22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37341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39" y="180011"/>
            <a:ext cx="5851546" cy="114337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Findings</a:t>
            </a:r>
            <a:br>
              <a:rPr lang="en-US" dirty="0"/>
            </a:b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72772-A34B-669A-1EE2-728148264A60}"/>
              </a:ext>
            </a:extLst>
          </p:cNvPr>
          <p:cNvSpPr txBox="1"/>
          <p:nvPr/>
        </p:nvSpPr>
        <p:spPr>
          <a:xfrm>
            <a:off x="9367159" y="6488668"/>
            <a:ext cx="3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23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38F4-3C2C-D897-390B-E9EB34FCA279}"/>
              </a:ext>
            </a:extLst>
          </p:cNvPr>
          <p:cNvSpPr txBox="1"/>
          <p:nvPr/>
        </p:nvSpPr>
        <p:spPr>
          <a:xfrm>
            <a:off x="1502228" y="1564293"/>
            <a:ext cx="9187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We Proved This Data Is Not Sufficient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However, it is Still Valuable.  An Accurate Diagnosis Requires a Doctor’s Visit This Model Would Get “Potential Diabetics” to Take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Screening Device on an App Still Valuable</a:t>
            </a:r>
          </a:p>
        </p:txBody>
      </p:sp>
    </p:spTree>
    <p:extLst>
      <p:ext uri="{BB962C8B-B14F-4D97-AF65-F5344CB8AC3E}">
        <p14:creationId xmlns:p14="http://schemas.microsoft.com/office/powerpoint/2010/main" val="94568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55" y="1159212"/>
            <a:ext cx="10663163" cy="765586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b="0" dirty="0">
                <a:solidFill>
                  <a:schemeClr val="tx1">
                    <a:lumMod val="50000"/>
                  </a:schemeClr>
                </a:solidFill>
              </a:rPr>
              <a:t>Same Great Team…Doing More Great Things</a:t>
            </a:r>
            <a:br>
              <a:rPr lang="en-US" sz="28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b="0" dirty="0">
                <a:solidFill>
                  <a:schemeClr val="tx1">
                    <a:lumMod val="50000"/>
                  </a:schemeClr>
                </a:solidFill>
              </a:rPr>
              <a:t>But We’ve Aged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2443" y="5028444"/>
            <a:ext cx="1405154" cy="4290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Matt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DiPinto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Cofounder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0827" y="5028444"/>
            <a:ext cx="1722103" cy="4290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Cindy Zhou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Cofounder</a:t>
            </a:r>
          </a:p>
        </p:txBody>
      </p:sp>
      <p:pic>
        <p:nvPicPr>
          <p:cNvPr id="28" name="Picture 27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A65A27D2-CC5E-F8FC-15DF-801FF87DD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t="-1348" r="19223" b="3029"/>
          <a:stretch/>
        </p:blipFill>
        <p:spPr>
          <a:xfrm>
            <a:off x="4732964" y="2608040"/>
            <a:ext cx="2533336" cy="2265530"/>
          </a:xfrm>
          <a:prstGeom prst="rect">
            <a:avLst/>
          </a:prstGeo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9BC76F7-F8A2-1B75-3BEC-C57885B004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9925" y="5028444"/>
            <a:ext cx="1994251" cy="540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Christine Kanouff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Cofounder</a:t>
            </a:r>
          </a:p>
        </p:txBody>
      </p:sp>
      <p:pic>
        <p:nvPicPr>
          <p:cNvPr id="46" name="Picture 45" descr="A person in a suit&#10;&#10;Description automatically generated">
            <a:extLst>
              <a:ext uri="{FF2B5EF4-FFF2-40B4-BE49-F238E27FC236}">
                <a16:creationId xmlns:a16="http://schemas.microsoft.com/office/drawing/2014/main" id="{C464FE3A-1F9E-401D-9678-4BBEA95CE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r="21814" b="14461"/>
          <a:stretch/>
        </p:blipFill>
        <p:spPr>
          <a:xfrm>
            <a:off x="1556970" y="2664275"/>
            <a:ext cx="2533336" cy="22092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BC16AB9-556D-EC75-DC2A-E04BDB53B220}"/>
              </a:ext>
            </a:extLst>
          </p:cNvPr>
          <p:cNvSpPr txBox="1"/>
          <p:nvPr/>
        </p:nvSpPr>
        <p:spPr>
          <a:xfrm>
            <a:off x="1095275" y="5724516"/>
            <a:ext cx="1027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50000"/>
                  </a:schemeClr>
                </a:solidFill>
              </a:rPr>
              <a:t>(Headshot Credits:  Photo Multiverse.  We think this GPT may be bias towards Matt.) </a:t>
            </a:r>
          </a:p>
        </p:txBody>
      </p:sp>
      <p:pic>
        <p:nvPicPr>
          <p:cNvPr id="4" name="Picture 3" descr="A person with short hair&#10;&#10;Description automatically generated">
            <a:extLst>
              <a:ext uri="{FF2B5EF4-FFF2-40B4-BE49-F238E27FC236}">
                <a16:creationId xmlns:a16="http://schemas.microsoft.com/office/drawing/2014/main" id="{72F3C7D0-804F-E1C6-ED71-2B61CCF43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3" r="21540" b="7693"/>
          <a:stretch/>
        </p:blipFill>
        <p:spPr>
          <a:xfrm>
            <a:off x="7908958" y="2668237"/>
            <a:ext cx="2396186" cy="2204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C15CAF-E61B-08BA-2373-28EE756B30E4}"/>
              </a:ext>
            </a:extLst>
          </p:cNvPr>
          <p:cNvSpPr/>
          <p:nvPr/>
        </p:nvSpPr>
        <p:spPr>
          <a:xfrm flipV="1">
            <a:off x="501630" y="961225"/>
            <a:ext cx="5594370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946AF-DFF1-C7EB-DAB6-3F810DD1CCDA}"/>
              </a:ext>
            </a:extLst>
          </p:cNvPr>
          <p:cNvSpPr txBox="1"/>
          <p:nvPr/>
        </p:nvSpPr>
        <p:spPr>
          <a:xfrm>
            <a:off x="452730" y="210377"/>
            <a:ext cx="6543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 &amp; 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D7DEC-3AE5-6573-5475-69B5A482A021}"/>
              </a:ext>
            </a:extLst>
          </p:cNvPr>
          <p:cNvSpPr txBox="1"/>
          <p:nvPr/>
        </p:nvSpPr>
        <p:spPr>
          <a:xfrm>
            <a:off x="9936560" y="6405009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24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138984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096000" y="3779439"/>
            <a:ext cx="6095581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9658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379967"/>
            <a:ext cx="4572001" cy="7156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Health Outcomes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2133" y="2526848"/>
            <a:ext cx="3343867" cy="370678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Chronic Conditions: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Heart Disease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Chronic Kidney Disease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Nerve Damage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Other Problems with Feet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Oral Heath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Hearing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Mental Healthy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>
            <a:off x="633048" y="1095594"/>
            <a:ext cx="3587259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E55CCA-5C92-BC97-7442-125B4E1B3CCF}"/>
              </a:ext>
            </a:extLst>
          </p:cNvPr>
          <p:cNvSpPr txBox="1">
            <a:spLocks/>
          </p:cNvSpPr>
          <p:nvPr/>
        </p:nvSpPr>
        <p:spPr>
          <a:xfrm>
            <a:off x="633047" y="1323419"/>
            <a:ext cx="5541747" cy="975604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96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New American Diabetes Association Report Finds Annual Costs of Diabetes to be $412.9 Billion.  </a:t>
            </a:r>
          </a:p>
          <a:p>
            <a:endParaRPr lang="en-US" sz="7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12E9C-4D02-E57D-5CDD-149B08BBB8A3}"/>
              </a:ext>
            </a:extLst>
          </p:cNvPr>
          <p:cNvSpPr txBox="1"/>
          <p:nvPr/>
        </p:nvSpPr>
        <p:spPr>
          <a:xfrm>
            <a:off x="9971314" y="6550223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4</a:t>
            </a:fld>
            <a:r>
              <a:rPr lang="en-US" sz="1400" dirty="0"/>
              <a:t> – M.C. Squared</a:t>
            </a:r>
          </a:p>
        </p:txBody>
      </p:sp>
      <p:pic>
        <p:nvPicPr>
          <p:cNvPr id="14" name="Picture Placeholder 7" descr="A stethoscope on a clipboard&#10;&#10;Description automatically generated">
            <a:extLst>
              <a:ext uri="{FF2B5EF4-FFF2-40B4-BE49-F238E27FC236}">
                <a16:creationId xmlns:a16="http://schemas.microsoft.com/office/drawing/2014/main" id="{2CBAD03D-F19E-1795-310C-95886109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488670" y="0"/>
            <a:ext cx="570333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32" y="51690"/>
            <a:ext cx="7532276" cy="1347471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Early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57B36-EB33-856A-E11E-DF90ADD3C852}"/>
              </a:ext>
            </a:extLst>
          </p:cNvPr>
          <p:cNvSpPr/>
          <p:nvPr/>
        </p:nvSpPr>
        <p:spPr>
          <a:xfrm>
            <a:off x="707732" y="3726082"/>
            <a:ext cx="307144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EAFF3A-6BBA-A7A4-577B-465D8DA7CCD8}"/>
              </a:ext>
            </a:extLst>
          </p:cNvPr>
          <p:cNvSpPr/>
          <p:nvPr/>
        </p:nvSpPr>
        <p:spPr>
          <a:xfrm>
            <a:off x="5902493" y="3983682"/>
            <a:ext cx="33645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02BA8-DE0A-CEFD-4349-994290234E03}"/>
              </a:ext>
            </a:extLst>
          </p:cNvPr>
          <p:cNvSpPr/>
          <p:nvPr/>
        </p:nvSpPr>
        <p:spPr>
          <a:xfrm>
            <a:off x="703965" y="1399161"/>
            <a:ext cx="3075212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1E471-54DD-D68D-F249-E2D2BA469216}"/>
              </a:ext>
            </a:extLst>
          </p:cNvPr>
          <p:cNvSpPr/>
          <p:nvPr/>
        </p:nvSpPr>
        <p:spPr>
          <a:xfrm>
            <a:off x="854110" y="1714003"/>
            <a:ext cx="2341266" cy="46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6A7C-843F-95A9-4D2C-D682FA3E754E}"/>
              </a:ext>
            </a:extLst>
          </p:cNvPr>
          <p:cNvSpPr/>
          <p:nvPr/>
        </p:nvSpPr>
        <p:spPr>
          <a:xfrm>
            <a:off x="703965" y="1505251"/>
            <a:ext cx="6240027" cy="2220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Early diagnosis and treatment can help prevent complications or manage them effectively if they do occur.</a:t>
            </a:r>
            <a:r>
              <a:rPr lang="en-US" sz="2400" b="1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  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10321-52E5-00B4-4ECE-3676A3E35438}"/>
              </a:ext>
            </a:extLst>
          </p:cNvPr>
          <p:cNvSpPr/>
          <p:nvPr/>
        </p:nvSpPr>
        <p:spPr>
          <a:xfrm>
            <a:off x="3779177" y="3726082"/>
            <a:ext cx="24184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4110" y="3457697"/>
            <a:ext cx="10510576" cy="2082361"/>
          </a:xfrm>
        </p:spPr>
        <p:txBody>
          <a:bodyPr>
            <a:normAutofit fontScale="325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“The intensity of glucose, blood pressure, and cholesterol treatment after diagnosis is less important than the </a:t>
            </a:r>
            <a:r>
              <a:rPr lang="en-US" sz="6000" b="1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time of its initiation</a:t>
            </a: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. Screening for type 2 diabetes to reduce the lead time between diabetes onset and clinical diagnosis and to allow for prompt multifactorial treatment is warranted.”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8807-DF03-B12B-1FC3-20329AFBF9FD}"/>
              </a:ext>
            </a:extLst>
          </p:cNvPr>
          <p:cNvSpPr txBox="1"/>
          <p:nvPr/>
        </p:nvSpPr>
        <p:spPr>
          <a:xfrm>
            <a:off x="9768114" y="6488668"/>
            <a:ext cx="216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143430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47" y="79074"/>
            <a:ext cx="4572001" cy="715627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047" y="1138962"/>
            <a:ext cx="5205046" cy="5051167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Develop a model that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predicts the likelihood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of Diabetes.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It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will not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require a Doctor’s visit, or other blood work tests.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Self-reported health information from the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comfort of your own home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Improve health awareness,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by early-stage recommendation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to see your doctor.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The end goal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improving health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outcomes by early detection.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 flipV="1">
            <a:off x="226647" y="794702"/>
            <a:ext cx="2864896" cy="49186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C31BD-0984-0349-2F2B-D7AB8233943E}"/>
              </a:ext>
            </a:extLst>
          </p:cNvPr>
          <p:cNvSpPr txBox="1"/>
          <p:nvPr/>
        </p:nvSpPr>
        <p:spPr>
          <a:xfrm>
            <a:off x="10101942" y="6488668"/>
            <a:ext cx="253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6</a:t>
            </a:fld>
            <a:r>
              <a:rPr lang="en-US" sz="1400" dirty="0"/>
              <a:t> – M.C. Squared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C154EB-4A57-41D5-D7AF-54097C5933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9" descr="A cellphone with a colorful screen&#10;&#10;Description automatically generated">
            <a:extLst>
              <a:ext uri="{FF2B5EF4-FFF2-40B4-BE49-F238E27FC236}">
                <a16:creationId xmlns:a16="http://schemas.microsoft.com/office/drawing/2014/main" id="{4B7E4A89-B11A-C93C-4FBD-E2F3B926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096000" y="0"/>
            <a:ext cx="609600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2386554"/>
            <a:ext cx="4644983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Assumptions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ABAE70-C2E0-F8F2-3165-6FF30AE8DAA5}"/>
              </a:ext>
            </a:extLst>
          </p:cNvPr>
          <p:cNvSpPr/>
          <p:nvPr/>
        </p:nvSpPr>
        <p:spPr>
          <a:xfrm>
            <a:off x="609598" y="3278174"/>
            <a:ext cx="2653186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D8BE7-4978-450C-B457-B78EB1A17693}"/>
              </a:ext>
            </a:extLst>
          </p:cNvPr>
          <p:cNvSpPr txBox="1"/>
          <p:nvPr/>
        </p:nvSpPr>
        <p:spPr>
          <a:xfrm>
            <a:off x="10130971" y="6488668"/>
            <a:ext cx="25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7</a:t>
            </a:fld>
            <a:r>
              <a:rPr lang="en-US" sz="1400" dirty="0"/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15323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5796644" y="3779439"/>
            <a:ext cx="6394938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36826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83" y="-82581"/>
            <a:ext cx="4644983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Project Resources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ABAE70-C2E0-F8F2-3165-6FF30AE8DAA5}"/>
              </a:ext>
            </a:extLst>
          </p:cNvPr>
          <p:cNvSpPr/>
          <p:nvPr/>
        </p:nvSpPr>
        <p:spPr>
          <a:xfrm>
            <a:off x="429983" y="753952"/>
            <a:ext cx="3831774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D8BE7-4978-450C-B457-B78EB1A17693}"/>
              </a:ext>
            </a:extLst>
          </p:cNvPr>
          <p:cNvSpPr txBox="1"/>
          <p:nvPr/>
        </p:nvSpPr>
        <p:spPr>
          <a:xfrm>
            <a:off x="10130971" y="6488668"/>
            <a:ext cx="25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9</a:t>
            </a:fld>
            <a:r>
              <a:rPr lang="en-US" sz="1400" dirty="0"/>
              <a:t> – M.C. Squared</a:t>
            </a:r>
          </a:p>
        </p:txBody>
      </p:sp>
      <p:pic>
        <p:nvPicPr>
          <p:cNvPr id="5" name="Picture 4" descr="A group of people sitting in a room with computers&#10;&#10;Description automatically generated">
            <a:extLst>
              <a:ext uri="{FF2B5EF4-FFF2-40B4-BE49-F238E27FC236}">
                <a16:creationId xmlns:a16="http://schemas.microsoft.com/office/drawing/2014/main" id="{F2CB3E0A-F3A4-2D4D-585C-F1C20D00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579" y="0"/>
            <a:ext cx="5625421" cy="67964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E45C7C-7567-91C2-35D9-8401CC9B343D}"/>
              </a:ext>
            </a:extLst>
          </p:cNvPr>
          <p:cNvGrpSpPr/>
          <p:nvPr/>
        </p:nvGrpSpPr>
        <p:grpSpPr>
          <a:xfrm>
            <a:off x="254864" y="1090320"/>
            <a:ext cx="2556658" cy="2552832"/>
            <a:chOff x="3461657" y="1222830"/>
            <a:chExt cx="2237014" cy="22389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CDE394-24B8-359F-8D8B-B36852338F56}"/>
                </a:ext>
              </a:extLst>
            </p:cNvPr>
            <p:cNvGrpSpPr/>
            <p:nvPr/>
          </p:nvGrpSpPr>
          <p:grpSpPr>
            <a:xfrm>
              <a:off x="3562825" y="1255581"/>
              <a:ext cx="2034678" cy="2206170"/>
              <a:chOff x="322987" y="1238806"/>
              <a:chExt cx="2512855" cy="2790141"/>
            </a:xfrm>
            <a:noFill/>
          </p:grpSpPr>
          <p:pic>
            <p:nvPicPr>
              <p:cNvPr id="8" name="Picture 7" descr="A blue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0636703B-9E4F-3D39-938B-D4214F6FF5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-50685"/>
              <a:stretch/>
            </p:blipFill>
            <p:spPr>
              <a:xfrm>
                <a:off x="560861" y="1238806"/>
                <a:ext cx="2191613" cy="1153171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 descr="A group of people with their arms raised&#10;&#10;Description automatically generated">
                <a:extLst>
                  <a:ext uri="{FF2B5EF4-FFF2-40B4-BE49-F238E27FC236}">
                    <a16:creationId xmlns:a16="http://schemas.microsoft.com/office/drawing/2014/main" id="{3BAE6CA9-05F2-E69C-A9CE-A176BAD7E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87" y="1818138"/>
                <a:ext cx="2512855" cy="2210809"/>
              </a:xfrm>
              <a:prstGeom prst="rect">
                <a:avLst/>
              </a:prstGeom>
              <a:grpFill/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240330-3ADF-86BA-ED3E-D86663FEBB95}"/>
                </a:ext>
              </a:extLst>
            </p:cNvPr>
            <p:cNvSpPr/>
            <p:nvPr/>
          </p:nvSpPr>
          <p:spPr>
            <a:xfrm>
              <a:off x="3461657" y="1222830"/>
              <a:ext cx="2237014" cy="2206170"/>
            </a:xfrm>
            <a:prstGeom prst="rect">
              <a:avLst/>
            </a:prstGeom>
            <a:noFill/>
            <a:ln w="28575">
              <a:solidFill>
                <a:srgbClr val="3370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495A2"/>
                </a:solidFill>
              </a:endParaRPr>
            </a:p>
          </p:txBody>
        </p:sp>
      </p:grp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F4829B77-E191-2358-8F03-959AF798E6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5578" r="4607" b="43556"/>
          <a:stretch/>
        </p:blipFill>
        <p:spPr>
          <a:xfrm>
            <a:off x="1977692" y="2524176"/>
            <a:ext cx="2673733" cy="2103150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49874-6F25-92FD-E568-08E8E3FF5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6351" y="3924181"/>
            <a:ext cx="2673732" cy="2103149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96883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_Win32_EF_V6" id="{C39D9A21-4858-4087-9FF0-28F21031D048}" vid="{7480821C-154D-4ED6-BEAB-DBC9D20F13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93354B-8927-46EE-B294-4D51952A0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81AF751-E016-414F-92E5-F2DC739E07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B334C4-64A2-4673-803C-35178659DD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577</Words>
  <Application>Microsoft Macintosh PowerPoint</Application>
  <PresentationFormat>Widescreen</PresentationFormat>
  <Paragraphs>114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</vt:lpstr>
      <vt:lpstr>Franklin Gothic Book</vt:lpstr>
      <vt:lpstr>Franklin Gothic Demi</vt:lpstr>
      <vt:lpstr>Inter</vt:lpstr>
      <vt:lpstr>Open Sans</vt:lpstr>
      <vt:lpstr>Wingdings</vt:lpstr>
      <vt:lpstr>Custom</vt:lpstr>
      <vt:lpstr>Predicting Diabetes AI Bootcamp Project 2  March 4, 2024</vt:lpstr>
      <vt:lpstr>Agenda</vt:lpstr>
      <vt:lpstr>Executive Summary</vt:lpstr>
      <vt:lpstr>Health Outcomes</vt:lpstr>
      <vt:lpstr>Early Detection</vt:lpstr>
      <vt:lpstr>Project Goals</vt:lpstr>
      <vt:lpstr>Assumptions</vt:lpstr>
      <vt:lpstr>Project Resources</vt:lpstr>
      <vt:lpstr>Project Resources</vt:lpstr>
      <vt:lpstr>Data Details</vt:lpstr>
      <vt:lpstr>Data Exploration - Entire Dataset</vt:lpstr>
      <vt:lpstr>Data Exploration – Entire Dataset</vt:lpstr>
      <vt:lpstr>Data Visualization – Feature Correlation</vt:lpstr>
      <vt:lpstr>Data Visualization - Correlations</vt:lpstr>
      <vt:lpstr>Workflow </vt:lpstr>
      <vt:lpstr>Workflow</vt:lpstr>
      <vt:lpstr>Multiclass Logistic Regression Train &amp; Test Accuracy </vt:lpstr>
      <vt:lpstr>Exploring Multiclass versus Binary </vt:lpstr>
      <vt:lpstr>Workflow</vt:lpstr>
      <vt:lpstr>Binary Logistic Regression Train &amp; Test Accuracy </vt:lpstr>
      <vt:lpstr>Optimization Strategy  Recall Grid Search CV</vt:lpstr>
      <vt:lpstr>Gradient Booster Classifier Our Best Model </vt:lpstr>
      <vt:lpstr>Findings </vt:lpstr>
      <vt:lpstr> Same Great Team…Doing More Great Things But We’ve Aged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cp:lastModifiedBy>Christine Kanouff</cp:lastModifiedBy>
  <cp:revision>44</cp:revision>
  <dcterms:created xsi:type="dcterms:W3CDTF">2023-09-14T18:45:47Z</dcterms:created>
  <dcterms:modified xsi:type="dcterms:W3CDTF">2024-03-01T14:15:34Z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